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sldIdLst>
    <p:sldId id="279" r:id="rId6"/>
    <p:sldId id="260" r:id="rId7"/>
    <p:sldId id="261" r:id="rId8"/>
    <p:sldId id="262" r:id="rId9"/>
    <p:sldId id="287" r:id="rId10"/>
    <p:sldId id="286" r:id="rId11"/>
    <p:sldId id="288" r:id="rId12"/>
    <p:sldId id="280" r:id="rId13"/>
    <p:sldId id="290" r:id="rId14"/>
    <p:sldId id="264" r:id="rId15"/>
    <p:sldId id="271" r:id="rId16"/>
    <p:sldId id="273" r:id="rId17"/>
    <p:sldId id="289" r:id="rId18"/>
    <p:sldId id="267" r:id="rId19"/>
    <p:sldId id="282" r:id="rId20"/>
    <p:sldId id="284" r:id="rId21"/>
    <p:sldId id="285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B2A6"/>
    <a:srgbClr val="44B023"/>
    <a:srgbClr val="D03ABE"/>
    <a:srgbClr val="C852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Medium Style 4 –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–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 varScale="1">
        <p:scale>
          <a:sx n="81" d="100"/>
          <a:sy n="81" d="100"/>
        </p:scale>
        <p:origin x="82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AAF3C-E063-AB40-94C2-3C2A58B78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8BC329-CEAE-9644-93D8-DB39F9404A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66539-9762-6649-87DB-01B0A93AC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943B-165E-EA47-9D01-02174BE76FA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57A0D-0039-C14C-BCB0-5706386E1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181EA-248E-D84D-AAF5-B7C825436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5884B-DC86-FA43-B970-9792AD082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160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3B057-2392-0346-B633-84EBF302D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E6ED2-5BA2-DC44-B0DE-DB5929BBE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2B9F8-9796-0A44-8B13-E08E7ECD4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943B-165E-EA47-9D01-02174BE76FA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2F636-FBB0-0F4F-9FF7-6923EB6E0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B4C37-822F-B446-B6FE-BBCB57305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5884B-DC86-FA43-B970-9792AD082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484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F98E31-EB0A-4F43-B522-8F6B876C9C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6EB00C-4005-E94C-9ADB-8B52CF17E7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BF1A1-E38C-E342-810D-5727FBA0E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943B-165E-EA47-9D01-02174BE76FA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EB3E1-D7C6-9442-9A56-D61910B33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ED2A9-B752-944C-9E27-67BFC23C7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5884B-DC86-FA43-B970-9792AD082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57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4C299-4D46-C142-BC72-FDBAC82F9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2CDBF9-FFFB-6C4D-A839-40875CB20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01C30-ED0D-354F-B865-173CA4783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E4B8-B385-E349-A6D0-406F47A364D8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DEACA-7A13-6E49-840A-DF23F96F8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C54F1-675C-E54E-84AE-4D2822E6D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F5CB5-C00B-9C43-A83F-0BDB9B758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12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744FD-99B5-8A44-8877-A34AB97A7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ADDC9-DA6D-8A49-A361-52D20F119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C357D-1567-744A-BF8D-9138F76C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E4B8-B385-E349-A6D0-406F47A364D8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18DDB-6C6F-3944-BD9C-AB48E4C9E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40F77-511B-DE44-B234-9A09F2BF6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F5CB5-C00B-9C43-A83F-0BDB9B758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02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08175-F718-D847-9A1B-9F4685564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54ADB-D393-2D4A-93C8-6F7AB2C59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36D86-7467-AF41-B7B8-A6FBFB272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E4B8-B385-E349-A6D0-406F47A364D8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C8755-5779-1940-BD7E-F4C2F82C5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7A054-FF01-E145-B98D-54735A5DE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F5CB5-C00B-9C43-A83F-0BDB9B758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42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F766D-1BD9-E24E-8DB1-79081668F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53C08-3929-9642-9A3F-6D9A0A9F50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1A41A-46BF-FB4D-BABE-2032F7308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43B439-99AF-5A4A-9CEE-1DA3C31B4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E4B8-B385-E349-A6D0-406F47A364D8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39223-F60D-024B-AE34-C295885E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88A641-ACDC-4842-9472-14BB2EF64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F5CB5-C00B-9C43-A83F-0BDB9B758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81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56516-114B-8042-BEAD-C532FA33A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3B071-C9D9-B749-BA5D-E03587A97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A28FFE-F91C-2F48-BEA5-EA9951F23F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EE9882-ACA3-C044-B973-9B5A69D77D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2166D7-33CF-9148-AD67-00B5720898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339794-C1D1-544D-B7A5-1A854F9C9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E4B8-B385-E349-A6D0-406F47A364D8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1E825E-D502-1448-80D7-6F381441F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2E29F0-DC15-C541-BFC9-65CEC19AB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F5CB5-C00B-9C43-A83F-0BDB9B758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50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3D0D-214F-9342-B260-FBC37A973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1BD4B8-4393-4B43-AC3F-44B589359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E4B8-B385-E349-A6D0-406F47A364D8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745C4B-3D48-A848-9E2D-DE30A169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443C84-BF8A-A64E-84E4-45F9158F8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F5CB5-C00B-9C43-A83F-0BDB9B758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87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29FE7C-E3CA-7A47-B9CC-4F4549BBA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E4B8-B385-E349-A6D0-406F47A364D8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D16020-3444-CF45-863A-42075604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95273-63F4-E840-A4A0-015FF512A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F5CB5-C00B-9C43-A83F-0BDB9B758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60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700AD-B6CF-6D4F-ABA7-3306D6415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065B4-80D2-DE47-A026-8FE88E6E6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6D0649-06B2-C34B-9C1B-830D5D990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DEC63A-8C9E-0648-BBDA-600B8275B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E4B8-B385-E349-A6D0-406F47A364D8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C0B9B7-C451-8F4E-A235-97ED43CFC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0FA649-8C31-794A-B246-22D8CB1ED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F5CB5-C00B-9C43-A83F-0BDB9B758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0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A7EF1-832F-EB4E-B7D7-65365D212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D73F9-5D37-A740-A5D7-D8FEE135C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8E179-9141-0646-A198-5DFFA0EA1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943B-165E-EA47-9D01-02174BE76FA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69501-56B0-B34C-84B2-E8C005DFF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19B98-FE80-114C-801F-AE2C0279D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5884B-DC86-FA43-B970-9792AD082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71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4A572-1416-494B-B0D1-EB5BA8505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0C4ABB-47CF-E44C-A996-7BE0134870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A61855-1B1B-D747-8CCC-A818FB728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1FF45C-4CC6-2B4B-97BB-B57C0D05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E4B8-B385-E349-A6D0-406F47A364D8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34AA3D-F297-F24A-9861-6E90985E8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C9A90C-7E50-F442-AA94-ECC3EF956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F5CB5-C00B-9C43-A83F-0BDB9B758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84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1DA3E-FA6F-8F46-8B4A-D112B81BF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D39047-A661-BF44-AB61-3043CD297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5F813-1500-A440-8517-0C7A844E7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E4B8-B385-E349-A6D0-406F47A364D8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0170F-8717-B444-8218-AA54B0D80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14A84-1E56-B448-A44D-0BD1E79E3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F5CB5-C00B-9C43-A83F-0BDB9B758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86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B08BA1-0954-0540-A411-F3C9E6D976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4CA3C2-5B80-1242-AC77-07EF0E3C1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61671-6E92-764D-AC83-BFD3C0FD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E4B8-B385-E349-A6D0-406F47A364D8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AB756-61FC-F34A-AEA1-560D9D06D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C62A5-65AE-4E43-BA9C-916CF41C5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F5CB5-C00B-9C43-A83F-0BDB9B758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172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E359A-6A0E-2E4D-9640-AB648DDB8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1B29D3-EED1-7042-8C5B-7C355A8BA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BC6E68-10A0-E24B-A9A6-7B0B2BF48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943B-165E-EA47-9D01-02174BE76FA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1EEFE-018B-E544-9DBB-45B6E8A68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E6BC4-1047-724F-947D-821D20276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5884B-DC86-FA43-B970-9792AD082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36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884BC-16CA-F84C-8080-44454110C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32FF4-93B6-5C4B-BEC4-1F2B9F7A2F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57BCAA-8BC6-0740-8EC5-608AC64508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2C4272-2373-0448-86A2-E8D2125D1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943B-165E-EA47-9D01-02174BE76FA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DAF165-830C-5241-BE52-F6737CEA3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DE51A8-8050-9443-91D0-EA3C72A80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5884B-DC86-FA43-B970-9792AD082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81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F2144-DC7C-8547-AA92-BC9C7DE11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A9308-E8A3-EF45-B2AA-0DC6670D4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3D678-7A6F-0C4B-AD91-242049438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66DE77-2347-D24A-908F-133AAD7F8F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5C527E-FBCF-6749-8777-6893DFFF71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577D54-66B3-E644-A6DF-12D6F2B2A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943B-165E-EA47-9D01-02174BE76FA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679F6F-30CD-224D-9891-34E6295DB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480A2F-17D7-1149-AA2B-CBF49D29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5884B-DC86-FA43-B970-9792AD082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39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56E55-77DF-F741-914A-26750C950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0785B2-B896-764C-8EC7-84DF0210D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943B-165E-EA47-9D01-02174BE76FA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428DA-66EE-4E4A-A243-08C58D3C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5EF78-8867-BB4C-8426-B7AE78677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5884B-DC86-FA43-B970-9792AD082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78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74781B-218D-4841-88E1-06AED1C13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943B-165E-EA47-9D01-02174BE76FA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90AD14-3289-674B-8AA7-D07DB87B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24F2D-2DD9-C240-B7A5-096AB6E75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5884B-DC86-FA43-B970-9792AD082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10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82B78-F0D2-4942-A1E4-83DFB2083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D6F01-EA13-B341-A5BB-98F9514F4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35E246-F834-1248-8E17-A9CA3D572C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F43710-A03C-3E4F-8315-6D816D808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943B-165E-EA47-9D01-02174BE76FA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E84CBE-FE84-6E4C-8DEA-7E5FB1AEF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264E2-369E-8E4E-8255-BF9207A70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5884B-DC86-FA43-B970-9792AD082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14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0F379-2EB4-2447-905B-FAEEC606D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64D2C6-67FA-1545-B363-C426D20829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649A2-5969-E04D-BC07-9269D7792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0AF500-4D16-6E49-AF58-C7D1A583C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943B-165E-EA47-9D01-02174BE76FA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C70C4-58F9-0648-91F4-33F1D3FF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7D302A-748A-054F-A373-91AA2091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5884B-DC86-FA43-B970-9792AD082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8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1B4272-22EE-304F-9D6B-A12222DC9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60A2E8-EF74-6C40-A396-BE3A8EF9E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69988-1D28-8C41-A18C-14FE83AB28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7943B-165E-EA47-9D01-02174BE76FA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FB3A9-F683-B446-BDA2-104BA1924B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AA7E7-53B1-7246-ADE4-466CFE8D6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5884B-DC86-FA43-B970-9792AD08296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50785E-68C6-494F-8A9F-75DDE4180C0D}"/>
              </a:ext>
            </a:extLst>
          </p:cNvPr>
          <p:cNvPicPr/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90648" y="-3257032"/>
            <a:ext cx="7114032" cy="132989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5A2198-0B62-1644-AED3-1F8EB88A103F}"/>
              </a:ext>
            </a:extLst>
          </p:cNvPr>
          <p:cNvSpPr/>
          <p:nvPr userDrawn="1"/>
        </p:nvSpPr>
        <p:spPr>
          <a:xfrm>
            <a:off x="546265" y="681037"/>
            <a:ext cx="1816925" cy="1610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7FEFF25-2E30-42FB-8DF4-C8BCA1243A75}"/>
              </a:ext>
            </a:extLst>
          </p:cNvPr>
          <p:cNvPicPr/>
          <p:nvPr userDrawn="1"/>
        </p:nvPicPr>
        <p:blipFill>
          <a:blip r:embed="rId14"/>
          <a:stretch>
            <a:fillRect/>
          </a:stretch>
        </p:blipFill>
        <p:spPr>
          <a:xfrm>
            <a:off x="294232" y="5508164"/>
            <a:ext cx="2611998" cy="80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71BADE-0659-754E-B12B-689DA2A73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49E7AC-1FC9-6E4F-9688-9AED0445E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EBB34-1C2B-8A4F-B6EC-373C4F211C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2E4B8-B385-E349-A6D0-406F47A364D8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074EA-E104-674A-A47E-9D66AC7B85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E6173-2BC0-764B-AE08-088DC39D6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F5CB5-C00B-9C43-A83F-0BDB9B758E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1B55F1-2310-BF43-9BB0-6FCBA5BD3B1D}"/>
              </a:ext>
            </a:extLst>
          </p:cNvPr>
          <p:cNvPicPr/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7418" y="-3256808"/>
            <a:ext cx="6976752" cy="132528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8A5408-BBFA-1C46-83F7-62E660D42059}"/>
              </a:ext>
            </a:extLst>
          </p:cNvPr>
          <p:cNvSpPr/>
          <p:nvPr userDrawn="1"/>
        </p:nvSpPr>
        <p:spPr>
          <a:xfrm>
            <a:off x="546265" y="681037"/>
            <a:ext cx="1816925" cy="1610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B531E54-EAB6-4F33-AA9C-EE6033A74001}"/>
              </a:ext>
            </a:extLst>
          </p:cNvPr>
          <p:cNvPicPr/>
          <p:nvPr userDrawn="1"/>
        </p:nvPicPr>
        <p:blipFill>
          <a:blip r:embed="rId14"/>
          <a:stretch>
            <a:fillRect/>
          </a:stretch>
        </p:blipFill>
        <p:spPr>
          <a:xfrm>
            <a:off x="9246801" y="552553"/>
            <a:ext cx="2611998" cy="80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90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42BA5E-B37A-44A4-9E01-8BEC11330C85}"/>
              </a:ext>
            </a:extLst>
          </p:cNvPr>
          <p:cNvSpPr txBox="1"/>
          <p:nvPr/>
        </p:nvSpPr>
        <p:spPr>
          <a:xfrm>
            <a:off x="-160256" y="-245098"/>
            <a:ext cx="12679052" cy="72774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08FECC-F880-6841-ADEE-89961B56A34B}"/>
              </a:ext>
            </a:extLst>
          </p:cNvPr>
          <p:cNvSpPr/>
          <p:nvPr/>
        </p:nvSpPr>
        <p:spPr>
          <a:xfrm>
            <a:off x="304078" y="3840120"/>
            <a:ext cx="95032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marR="173355">
              <a:spcAft>
                <a:spcPts val="0"/>
              </a:spcAft>
            </a:pPr>
            <a:r>
              <a:rPr lang="en-US" sz="5400" b="1" dirty="0">
                <a:solidFill>
                  <a:srgbClr val="E36C0A"/>
                </a:solidFill>
                <a:effectLst>
                  <a:outerShdw blurRad="63500" dist="50800" dir="10800000" sx="0" sy="0">
                    <a:srgbClr val="000000">
                      <a:alpha val="50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Times" pitchFamily="2" charset="0"/>
              </a:rPr>
              <a:t>OUR FRIENDLY SCHOOL</a:t>
            </a:r>
            <a:endParaRPr lang="en-AU" sz="5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Aft>
                <a:spcPts val="0"/>
              </a:spcAft>
            </a:pPr>
            <a:endParaRPr lang="en-AU" sz="5400" dirty="0">
              <a:latin typeface="Roboto" panose="02000000000000000000" pitchFamily="2" charset="0"/>
              <a:ea typeface="Roboto" panose="02000000000000000000" pitchFamily="2" charset="0"/>
              <a:cs typeface="Arial Narrow" panose="020B0604020202020204" pitchFamily="34" charset="0"/>
            </a:endParaRPr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D8A0FEC-F433-4F4F-B9EF-265FE3980D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873844" y="319196"/>
            <a:ext cx="5192261" cy="17543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C6D779-CCD7-4BB3-BEEB-AAE0ADA76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125" y="5042425"/>
            <a:ext cx="13105934" cy="55202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AB3AC4F-2E74-4B12-8B3B-166464D24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6967" y="5720063"/>
            <a:ext cx="13105934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47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D331A0-9375-D443-AF8C-A4E9EB3C5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172" y="0"/>
            <a:ext cx="4610226" cy="652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34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C26589-92B3-7241-B0E6-301B1ADE971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8" y="522375"/>
            <a:ext cx="4049908" cy="5605292"/>
          </a:xfrm>
          <a:prstGeom prst="rect">
            <a:avLst/>
          </a:prstGeom>
        </p:spPr>
      </p:pic>
      <p:sp>
        <p:nvSpPr>
          <p:cNvPr id="2" name="Down Arrow Callout 1">
            <a:extLst>
              <a:ext uri="{FF2B5EF4-FFF2-40B4-BE49-F238E27FC236}">
                <a16:creationId xmlns:a16="http://schemas.microsoft.com/office/drawing/2014/main" id="{7EAB32E8-79D1-2F49-9F9F-CE750F50B0B0}"/>
              </a:ext>
            </a:extLst>
          </p:cNvPr>
          <p:cNvSpPr/>
          <p:nvPr/>
        </p:nvSpPr>
        <p:spPr>
          <a:xfrm>
            <a:off x="4203526" y="522375"/>
            <a:ext cx="5005633" cy="1763711"/>
          </a:xfrm>
          <a:prstGeom prst="downArrowCallout">
            <a:avLst>
              <a:gd name="adj1" fmla="val 35628"/>
              <a:gd name="adj2" fmla="val 33857"/>
              <a:gd name="adj3" fmla="val 15557"/>
              <a:gd name="adj4" fmla="val 7363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dirty="0">
                <a:solidFill>
                  <a:srgbClr val="D03AB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Teacher: </a:t>
            </a:r>
            <a:r>
              <a:rPr lang="en-AU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Hello …. What do you need my help with?</a:t>
            </a:r>
          </a:p>
        </p:txBody>
      </p:sp>
      <p:sp>
        <p:nvSpPr>
          <p:cNvPr id="7" name="Down Arrow Callout 6">
            <a:extLst>
              <a:ext uri="{FF2B5EF4-FFF2-40B4-BE49-F238E27FC236}">
                <a16:creationId xmlns:a16="http://schemas.microsoft.com/office/drawing/2014/main" id="{EF450270-40CE-0045-B0EA-B70119E4A257}"/>
              </a:ext>
            </a:extLst>
          </p:cNvPr>
          <p:cNvSpPr/>
          <p:nvPr/>
        </p:nvSpPr>
        <p:spPr>
          <a:xfrm>
            <a:off x="4732701" y="2462195"/>
            <a:ext cx="5280727" cy="3529045"/>
          </a:xfrm>
          <a:prstGeom prst="downArrowCallout">
            <a:avLst>
              <a:gd name="adj1" fmla="val 21225"/>
              <a:gd name="adj2" fmla="val 19061"/>
              <a:gd name="adj3" fmla="val 12101"/>
              <a:gd name="adj4" fmla="val 795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AU" sz="3200" dirty="0">
              <a:solidFill>
                <a:srgbClr val="44B02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/>
            <a:r>
              <a:rPr lang="en-AU" sz="3200" dirty="0">
                <a:solidFill>
                  <a:srgbClr val="44B02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Student: </a:t>
            </a:r>
          </a:p>
          <a:p>
            <a:pPr lvl="0"/>
            <a:r>
              <a:rPr lang="en-AU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 have a problem with…</a:t>
            </a:r>
          </a:p>
          <a:p>
            <a:pPr lvl="0"/>
            <a:endParaRPr lang="en-AU" sz="14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/>
            <a:r>
              <a:rPr lang="en-AU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 need help with…</a:t>
            </a:r>
          </a:p>
          <a:p>
            <a:pPr lvl="0"/>
            <a:endParaRPr lang="en-AU" sz="14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/>
            <a:r>
              <a:rPr lang="en-AU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 am feeling upset because…</a:t>
            </a:r>
          </a:p>
          <a:p>
            <a:pPr lvl="0"/>
            <a:endParaRPr lang="en-AU" sz="3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38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1F883B-834E-DC44-8C97-49ACC9024EED}"/>
              </a:ext>
            </a:extLst>
          </p:cNvPr>
          <p:cNvSpPr/>
          <p:nvPr/>
        </p:nvSpPr>
        <p:spPr>
          <a:xfrm>
            <a:off x="646561" y="3682374"/>
            <a:ext cx="3500794" cy="193899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spcAft>
                <a:spcPts val="1800"/>
              </a:spcAft>
            </a:pPr>
            <a:r>
              <a:rPr lang="en-AU" sz="2400" dirty="0">
                <a:solidFill>
                  <a:srgbClr val="D03ABE"/>
                </a:solidFill>
                <a:latin typeface="Komika Text" panose="02000000000000000000" pitchFamily="2" charset="77"/>
              </a:rPr>
              <a:t>Teacher: </a:t>
            </a:r>
            <a:r>
              <a:rPr lang="en-AU" sz="2400" dirty="0">
                <a:latin typeface="Komika Text" panose="02000000000000000000" pitchFamily="2" charset="77"/>
              </a:rPr>
              <a:t>Would you like me to suggested something else you could try of would you like me to help you sort it out?</a:t>
            </a:r>
          </a:p>
        </p:txBody>
      </p:sp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ED8924CC-EE08-C645-AE8F-A98F28F4F0CE}"/>
              </a:ext>
            </a:extLst>
          </p:cNvPr>
          <p:cNvSpPr/>
          <p:nvPr/>
        </p:nvSpPr>
        <p:spPr>
          <a:xfrm>
            <a:off x="2382565" y="304431"/>
            <a:ext cx="5842278" cy="1569661"/>
          </a:xfrm>
          <a:prstGeom prst="downArrowCallout">
            <a:avLst>
              <a:gd name="adj1" fmla="val 23609"/>
              <a:gd name="adj2" fmla="val 25000"/>
              <a:gd name="adj3" fmla="val 16652"/>
              <a:gd name="adj4" fmla="val 7749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dirty="0">
                <a:solidFill>
                  <a:srgbClr val="D03ABE"/>
                </a:solidFill>
                <a:latin typeface="Komika Text" panose="02000000000000000000" pitchFamily="2" charset="77"/>
              </a:rPr>
              <a:t>Teacher: </a:t>
            </a:r>
            <a:r>
              <a:rPr lang="en-AU" sz="3200" dirty="0">
                <a:solidFill>
                  <a:schemeClr val="tx1"/>
                </a:solidFill>
                <a:latin typeface="Komika Text" panose="02000000000000000000" pitchFamily="2" charset="77"/>
              </a:rPr>
              <a:t>Have you tried to sort out the problem yourself?</a:t>
            </a:r>
          </a:p>
        </p:txBody>
      </p:sp>
      <p:sp>
        <p:nvSpPr>
          <p:cNvPr id="7" name="Down Arrow Callout 6">
            <a:extLst>
              <a:ext uri="{FF2B5EF4-FFF2-40B4-BE49-F238E27FC236}">
                <a16:creationId xmlns:a16="http://schemas.microsoft.com/office/drawing/2014/main" id="{C9494E31-D588-1D48-B353-7EBD83F623D6}"/>
              </a:ext>
            </a:extLst>
          </p:cNvPr>
          <p:cNvSpPr/>
          <p:nvPr/>
        </p:nvSpPr>
        <p:spPr>
          <a:xfrm>
            <a:off x="815004" y="2099050"/>
            <a:ext cx="2926817" cy="1569661"/>
          </a:xfrm>
          <a:prstGeom prst="downArrowCallout">
            <a:avLst>
              <a:gd name="adj1" fmla="val 23609"/>
              <a:gd name="adj2" fmla="val 25000"/>
              <a:gd name="adj3" fmla="val 16652"/>
              <a:gd name="adj4" fmla="val 7749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AU" sz="2400" dirty="0">
                <a:solidFill>
                  <a:srgbClr val="44B023"/>
                </a:solidFill>
                <a:latin typeface="Komika Text" panose="02000000000000000000" pitchFamily="2" charset="77"/>
              </a:rPr>
              <a:t>Student:</a:t>
            </a:r>
            <a:r>
              <a:rPr lang="en-AU" sz="2400" dirty="0">
                <a:solidFill>
                  <a:schemeClr val="tx1"/>
                </a:solidFill>
                <a:latin typeface="Komika Text" panose="02000000000000000000" pitchFamily="2" charset="77"/>
              </a:rPr>
              <a:t> I have tried… but it is still happening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B115486B-1B71-3844-BA16-B62616724FAA}"/>
              </a:ext>
            </a:extLst>
          </p:cNvPr>
          <p:cNvSpPr/>
          <p:nvPr/>
        </p:nvSpPr>
        <p:spPr>
          <a:xfrm>
            <a:off x="3763874" y="2360958"/>
            <a:ext cx="406714" cy="834550"/>
          </a:xfrm>
          <a:prstGeom prst="rightArrow">
            <a:avLst>
              <a:gd name="adj1" fmla="val 52570"/>
              <a:gd name="adj2" fmla="val 6395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DD4BF928-B5FD-CF42-823E-3D342143B533}"/>
              </a:ext>
            </a:extLst>
          </p:cNvPr>
          <p:cNvSpPr/>
          <p:nvPr/>
        </p:nvSpPr>
        <p:spPr>
          <a:xfrm rot="762074">
            <a:off x="4306122" y="3832555"/>
            <a:ext cx="406714" cy="834550"/>
          </a:xfrm>
          <a:prstGeom prst="rightArrow">
            <a:avLst>
              <a:gd name="adj1" fmla="val 52570"/>
              <a:gd name="adj2" fmla="val 6395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F5A7D4-A063-AF42-9726-0D751EDBC65F}"/>
              </a:ext>
            </a:extLst>
          </p:cNvPr>
          <p:cNvSpPr/>
          <p:nvPr/>
        </p:nvSpPr>
        <p:spPr>
          <a:xfrm>
            <a:off x="8224843" y="2113529"/>
            <a:ext cx="3029133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AU" sz="2400" dirty="0">
                <a:solidFill>
                  <a:srgbClr val="D03ABE"/>
                </a:solidFill>
                <a:latin typeface="Komika Text" panose="02000000000000000000" pitchFamily="2" charset="77"/>
              </a:rPr>
              <a:t>Teacher: </a:t>
            </a:r>
            <a:r>
              <a:rPr lang="en-AU" sz="2400" dirty="0">
                <a:latin typeface="Komika Text" panose="02000000000000000000" pitchFamily="2" charset="77"/>
              </a:rPr>
              <a:t>That is fine. </a:t>
            </a:r>
          </a:p>
          <a:p>
            <a:pPr lvl="0"/>
            <a:r>
              <a:rPr lang="en-AU" sz="2400" dirty="0">
                <a:latin typeface="Komika Text" panose="02000000000000000000" pitchFamily="2" charset="77"/>
              </a:rPr>
              <a:t>Let’s go and I will help you sort this out</a:t>
            </a:r>
          </a:p>
        </p:txBody>
      </p:sp>
      <p:sp>
        <p:nvSpPr>
          <p:cNvPr id="13" name="Right Arrow Callout 12">
            <a:extLst>
              <a:ext uri="{FF2B5EF4-FFF2-40B4-BE49-F238E27FC236}">
                <a16:creationId xmlns:a16="http://schemas.microsoft.com/office/drawing/2014/main" id="{105E7230-6314-2940-A7E3-8F27250F1906}"/>
              </a:ext>
            </a:extLst>
          </p:cNvPr>
          <p:cNvSpPr/>
          <p:nvPr/>
        </p:nvSpPr>
        <p:spPr>
          <a:xfrm>
            <a:off x="4799605" y="2099050"/>
            <a:ext cx="3199828" cy="1540157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478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2400" dirty="0">
                <a:solidFill>
                  <a:srgbClr val="44B023"/>
                </a:solidFill>
                <a:latin typeface="Komika Text" panose="02000000000000000000" pitchFamily="2" charset="77"/>
              </a:rPr>
              <a:t>Student: </a:t>
            </a:r>
            <a:r>
              <a:rPr lang="en-AU" sz="2400" dirty="0">
                <a:solidFill>
                  <a:schemeClr val="tx1"/>
                </a:solidFill>
                <a:latin typeface="Komika Text" panose="02000000000000000000" pitchFamily="2" charset="77"/>
              </a:rPr>
              <a:t>I think I need some help to sort it out now please.</a:t>
            </a:r>
          </a:p>
        </p:txBody>
      </p:sp>
      <p:sp>
        <p:nvSpPr>
          <p:cNvPr id="19" name="Right Arrow Callout 18">
            <a:extLst>
              <a:ext uri="{FF2B5EF4-FFF2-40B4-BE49-F238E27FC236}">
                <a16:creationId xmlns:a16="http://schemas.microsoft.com/office/drawing/2014/main" id="{B49EA201-0C66-B84E-A8E6-212C015560D3}"/>
              </a:ext>
            </a:extLst>
          </p:cNvPr>
          <p:cNvSpPr/>
          <p:nvPr/>
        </p:nvSpPr>
        <p:spPr>
          <a:xfrm>
            <a:off x="4871603" y="3988905"/>
            <a:ext cx="3353240" cy="169146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478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1800"/>
              </a:spcAft>
            </a:pPr>
            <a:r>
              <a:rPr lang="en-AU" sz="2400" dirty="0">
                <a:solidFill>
                  <a:srgbClr val="44B023"/>
                </a:solidFill>
                <a:latin typeface="Komika Text" panose="02000000000000000000" pitchFamily="2" charset="77"/>
              </a:rPr>
              <a:t>Student:</a:t>
            </a:r>
            <a:r>
              <a:rPr lang="en-AU" sz="2400" dirty="0">
                <a:latin typeface="Komika Text" panose="02000000000000000000" pitchFamily="2" charset="77"/>
              </a:rPr>
              <a:t> </a:t>
            </a:r>
            <a:r>
              <a:rPr lang="en-AU" sz="2400" dirty="0">
                <a:solidFill>
                  <a:schemeClr val="tx1"/>
                </a:solidFill>
                <a:latin typeface="Komika Text" panose="02000000000000000000" pitchFamily="2" charset="77"/>
              </a:rPr>
              <a:t>I would like some more ideas to try to sort it out myself please.</a:t>
            </a:r>
          </a:p>
        </p:txBody>
      </p:sp>
      <p:sp>
        <p:nvSpPr>
          <p:cNvPr id="20" name="Right Arrow Callout 19">
            <a:extLst>
              <a:ext uri="{FF2B5EF4-FFF2-40B4-BE49-F238E27FC236}">
                <a16:creationId xmlns:a16="http://schemas.microsoft.com/office/drawing/2014/main" id="{95A07C9F-8A02-9C41-A522-6F99BB950C4B}"/>
              </a:ext>
            </a:extLst>
          </p:cNvPr>
          <p:cNvSpPr/>
          <p:nvPr/>
        </p:nvSpPr>
        <p:spPr>
          <a:xfrm>
            <a:off x="8429363" y="3851558"/>
            <a:ext cx="3353240" cy="1980572"/>
          </a:xfrm>
          <a:prstGeom prst="rightArrowCallout">
            <a:avLst>
              <a:gd name="adj1" fmla="val 23662"/>
              <a:gd name="adj2" fmla="val 25000"/>
              <a:gd name="adj3" fmla="val 13625"/>
              <a:gd name="adj4" fmla="val 8478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1800"/>
              </a:spcAft>
            </a:pPr>
            <a:r>
              <a:rPr lang="en-AU" sz="2400" dirty="0">
                <a:solidFill>
                  <a:srgbClr val="D03ABE"/>
                </a:solidFill>
                <a:latin typeface="Komika Text" panose="02000000000000000000" pitchFamily="2" charset="77"/>
              </a:rPr>
              <a:t>Teacher: </a:t>
            </a:r>
            <a:r>
              <a:rPr lang="en-AU" sz="2400" dirty="0">
                <a:solidFill>
                  <a:schemeClr val="tx1"/>
                </a:solidFill>
                <a:latin typeface="Komika Text" panose="02000000000000000000" pitchFamily="2" charset="77"/>
              </a:rPr>
              <a:t>That is great. Let’s talk about what else you could try….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0DDF0276-4BA3-D343-AA40-21D2C3698772}"/>
              </a:ext>
            </a:extLst>
          </p:cNvPr>
          <p:cNvSpPr/>
          <p:nvPr/>
        </p:nvSpPr>
        <p:spPr>
          <a:xfrm rot="19833778">
            <a:off x="4303857" y="3096831"/>
            <a:ext cx="406714" cy="834550"/>
          </a:xfrm>
          <a:prstGeom prst="rightArrow">
            <a:avLst>
              <a:gd name="adj1" fmla="val 52570"/>
              <a:gd name="adj2" fmla="val 6395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88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1" grpId="0" animBg="1"/>
      <p:bldP spid="12" grpId="0" animBg="1"/>
      <p:bldP spid="13" grpId="0" animBg="1"/>
      <p:bldP spid="19" grpId="0" animBg="1"/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A5F6827-F436-904A-860D-9D06A5A8B7C9}"/>
              </a:ext>
            </a:extLst>
          </p:cNvPr>
          <p:cNvSpPr/>
          <p:nvPr/>
        </p:nvSpPr>
        <p:spPr>
          <a:xfrm>
            <a:off x="124691" y="4858099"/>
            <a:ext cx="11942617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AU" sz="3600" dirty="0">
                <a:solidFill>
                  <a:srgbClr val="D03AB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Teacher:  </a:t>
            </a:r>
            <a:r>
              <a:rPr lang="en-AU" sz="3600" b="1" dirty="0">
                <a:latin typeface="Roboto" panose="02000000000000000000" pitchFamily="2" charset="0"/>
                <a:ea typeface="Roboto" panose="02000000000000000000" pitchFamily="2" charset="0"/>
              </a:rPr>
              <a:t>I</a:t>
            </a:r>
            <a:r>
              <a:rPr lang="en-AU" sz="3600" dirty="0">
                <a:latin typeface="Roboto" panose="02000000000000000000" pitchFamily="2" charset="0"/>
                <a:ea typeface="Roboto" panose="02000000000000000000" pitchFamily="2" charset="0"/>
              </a:rPr>
              <a:t>f you don’t feel you can deal with it yourself or if your choice doesn’t work please come straight back to me and I will help you sort this out.</a:t>
            </a:r>
          </a:p>
        </p:txBody>
      </p:sp>
      <p:sp>
        <p:nvSpPr>
          <p:cNvPr id="8" name="Down Arrow Callout 7">
            <a:extLst>
              <a:ext uri="{FF2B5EF4-FFF2-40B4-BE49-F238E27FC236}">
                <a16:creationId xmlns:a16="http://schemas.microsoft.com/office/drawing/2014/main" id="{9EDD416B-38B0-3940-9F03-80A05BEFABEA}"/>
              </a:ext>
            </a:extLst>
          </p:cNvPr>
          <p:cNvSpPr/>
          <p:nvPr/>
        </p:nvSpPr>
        <p:spPr>
          <a:xfrm>
            <a:off x="124691" y="110836"/>
            <a:ext cx="11970327" cy="4747263"/>
          </a:xfrm>
          <a:prstGeom prst="downArrowCallout">
            <a:avLst>
              <a:gd name="adj1" fmla="val 25325"/>
              <a:gd name="adj2" fmla="val 19588"/>
              <a:gd name="adj3" fmla="val 6075"/>
              <a:gd name="adj4" fmla="val 9253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en-AU" sz="3200" dirty="0">
              <a:solidFill>
                <a:srgbClr val="D03AB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en-AU" sz="3200" dirty="0">
                <a:solidFill>
                  <a:srgbClr val="D03AB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Teacher might suggest some actions for you to try:</a:t>
            </a:r>
          </a:p>
          <a:p>
            <a:pPr marL="403225" lvl="0" indent="-4032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Try asking the person why they are bothering you?</a:t>
            </a:r>
          </a:p>
          <a:p>
            <a:pPr marL="403225" lvl="0" indent="-4032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Stay calm and try to talk about the situation to find a solution with the person</a:t>
            </a:r>
          </a:p>
          <a:p>
            <a:pPr marL="403225" indent="-4032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Say “Just stop you are making this really hard for me and I have had enough”.</a:t>
            </a:r>
          </a:p>
          <a:p>
            <a:pPr lvl="0">
              <a:spcAft>
                <a:spcPts val="600"/>
              </a:spcAft>
            </a:pPr>
            <a:r>
              <a:rPr lang="en-AU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 you think you could try one of these, or can you think of anything else you could try?</a:t>
            </a:r>
          </a:p>
          <a:p>
            <a:pPr algn="ctr"/>
            <a:endParaRPr lang="en-AU" sz="3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261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1333C3-E99F-E648-B447-007AA2B84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292" y="337796"/>
            <a:ext cx="4370771" cy="618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33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9A5BFF-82DB-4E45-89D5-7CB903D18DE7}"/>
              </a:ext>
            </a:extLst>
          </p:cNvPr>
          <p:cNvSpPr/>
          <p:nvPr/>
        </p:nvSpPr>
        <p:spPr>
          <a:xfrm>
            <a:off x="63291" y="362776"/>
            <a:ext cx="12075448" cy="61324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Start by saying:</a:t>
            </a:r>
            <a:endParaRPr lang="en-AU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Aft>
                <a:spcPts val="300"/>
              </a:spcAft>
            </a:pP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I feel…</a:t>
            </a:r>
            <a:r>
              <a:rPr lang="en-AU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AU" sz="2400" dirty="0">
                <a:latin typeface="Roboto" panose="02000000000000000000" pitchFamily="2" charset="0"/>
                <a:ea typeface="Roboto" panose="02000000000000000000" pitchFamily="2" charset="0"/>
              </a:rPr>
              <a:t>(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Say how you feel):  </a:t>
            </a:r>
          </a:p>
          <a:p>
            <a:pPr>
              <a:spcAft>
                <a:spcPts val="300"/>
              </a:spcAft>
            </a:pP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I feel …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annoyed, upset, scared, angry, embarrassed… (you may with to go through some words to describe feelings for this section) </a:t>
            </a:r>
          </a:p>
          <a:p>
            <a:pPr>
              <a:spcAft>
                <a:spcPts val="300"/>
              </a:spcAft>
            </a:pP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Aft>
                <a:spcPts val="300"/>
              </a:spcAft>
            </a:pP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When you…</a:t>
            </a:r>
            <a:r>
              <a:rPr lang="en-AU" sz="2400" dirty="0">
                <a:latin typeface="Roboto" panose="02000000000000000000" pitchFamily="2" charset="0"/>
                <a:ea typeface="Roboto" panose="02000000000000000000" pitchFamily="2" charset="0"/>
              </a:rPr>
              <a:t> (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Say why you feel that way)</a:t>
            </a:r>
            <a:endParaRPr lang="en-AU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When you … tease me, leave me out, talk to me like that, won’t let me have a turn…</a:t>
            </a:r>
            <a:endParaRPr lang="en-AU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Aft>
                <a:spcPts val="300"/>
              </a:spcAft>
            </a:pP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Because …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(Say how why this is making you feel this way.) 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It hurts my feelings, I feel alone, It makes me upset…</a:t>
            </a:r>
          </a:p>
          <a:p>
            <a:pPr>
              <a:spcAft>
                <a:spcPts val="300"/>
              </a:spcAft>
            </a:pPr>
            <a:endParaRPr lang="en-AU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Aft>
                <a:spcPts val="300"/>
              </a:spcAft>
            </a:pP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And what I want …</a:t>
            </a:r>
            <a:endParaRPr lang="en-AU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Aft>
                <a:spcPts val="300"/>
              </a:spcAft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(Say what you would like to happen to make things better) 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 would like you to stop teasing me</a:t>
            </a:r>
            <a:endParaRPr lang="en-AU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71450" lvl="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 would like to play without being annoyed.</a:t>
            </a:r>
            <a:endParaRPr lang="en-AU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71450" lvl="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 would like to be able to play - with the group/other children/in the game</a:t>
            </a:r>
            <a:endParaRPr lang="en-AU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794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B9D883-56B1-A44E-B2CE-55ABCFA5C62E}"/>
              </a:ext>
            </a:extLst>
          </p:cNvPr>
          <p:cNvSpPr/>
          <p:nvPr/>
        </p:nvSpPr>
        <p:spPr>
          <a:xfrm>
            <a:off x="3747541" y="1867034"/>
            <a:ext cx="7756887" cy="36779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AU" sz="4000" b="1" dirty="0">
                <a:solidFill>
                  <a:schemeClr val="accent4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Put it all together</a:t>
            </a:r>
          </a:p>
          <a:p>
            <a:pPr>
              <a:spcAft>
                <a:spcPts val="300"/>
              </a:spcAft>
            </a:pPr>
            <a:endParaRPr lang="en-AU" sz="800" dirty="0">
              <a:solidFill>
                <a:schemeClr val="accent4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</a:rPr>
              <a:t>I feel really sad</a:t>
            </a:r>
          </a:p>
          <a:p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</a:rPr>
              <a:t>When you don’t let me join in the game </a:t>
            </a:r>
          </a:p>
          <a:p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</a:rPr>
              <a:t>Because I </a:t>
            </a:r>
            <a:r>
              <a:rPr lang="en-AU" sz="3600" dirty="0">
                <a:latin typeface="Roboto" panose="02000000000000000000" pitchFamily="2" charset="0"/>
                <a:ea typeface="Roboto" panose="02000000000000000000" pitchFamily="2" charset="0"/>
              </a:rPr>
              <a:t>don’t want to be left out</a:t>
            </a:r>
          </a:p>
          <a:p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</a:rPr>
              <a:t>I just want to be able to play too</a:t>
            </a:r>
            <a:endParaRPr lang="en-AU" sz="3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1570C-024A-8F47-B7B6-1C6E70B88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73" y="963377"/>
            <a:ext cx="3240768" cy="458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73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B9D883-56B1-A44E-B2CE-55ABCFA5C62E}"/>
              </a:ext>
            </a:extLst>
          </p:cNvPr>
          <p:cNvSpPr/>
          <p:nvPr/>
        </p:nvSpPr>
        <p:spPr>
          <a:xfrm>
            <a:off x="3503037" y="1489088"/>
            <a:ext cx="8369894" cy="42319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AU" sz="4000" b="1" dirty="0">
                <a:solidFill>
                  <a:schemeClr val="accent4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Put it all together</a:t>
            </a:r>
          </a:p>
          <a:p>
            <a:pPr>
              <a:spcAft>
                <a:spcPts val="300"/>
              </a:spcAft>
            </a:pPr>
            <a:endParaRPr lang="en-AU" sz="800" dirty="0">
              <a:solidFill>
                <a:schemeClr val="accent4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</a:rPr>
              <a:t>I feel </a:t>
            </a:r>
            <a:r>
              <a:rPr lang="en-AU" sz="3600" dirty="0">
                <a:latin typeface="Roboto" panose="02000000000000000000" pitchFamily="2" charset="0"/>
                <a:ea typeface="Roboto" panose="02000000000000000000" pitchFamily="2" charset="0"/>
              </a:rPr>
              <a:t>upset</a:t>
            </a:r>
          </a:p>
          <a:p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</a:rPr>
              <a:t>When you say mean things to me</a:t>
            </a:r>
          </a:p>
          <a:p>
            <a:r>
              <a:rPr lang="en-AU" sz="3600" dirty="0">
                <a:latin typeface="Roboto" panose="02000000000000000000" pitchFamily="2" charset="0"/>
                <a:ea typeface="Roboto" panose="02000000000000000000" pitchFamily="2" charset="0"/>
              </a:rPr>
              <a:t>It really hurts my feelings when you tease me</a:t>
            </a:r>
          </a:p>
          <a:p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</a:rPr>
              <a:t>I would like you to stop teasing me and making me feel upset</a:t>
            </a:r>
            <a:endParaRPr lang="en-AU" sz="3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13D875-683D-0246-9737-239ED0044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" y="1136984"/>
            <a:ext cx="3240768" cy="458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58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EF796B-72B3-3B46-8EAB-D5213B5BB93A}"/>
              </a:ext>
            </a:extLst>
          </p:cNvPr>
          <p:cNvSpPr/>
          <p:nvPr/>
        </p:nvSpPr>
        <p:spPr>
          <a:xfrm>
            <a:off x="3861345" y="728260"/>
            <a:ext cx="7434026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AU" sz="3200" dirty="0">
                <a:latin typeface="Roboto" panose="02000000000000000000" pitchFamily="2" charset="0"/>
                <a:ea typeface="Roboto" panose="02000000000000000000" pitchFamily="2" charset="0"/>
              </a:rPr>
              <a:t>If you see someone is being upset, hurt or left out you could:</a:t>
            </a:r>
          </a:p>
          <a:p>
            <a:pPr lvl="0"/>
            <a:endParaRPr lang="en-AU" sz="3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93713" indent="-4937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latin typeface="Roboto" panose="02000000000000000000" pitchFamily="2" charset="0"/>
                <a:ea typeface="Roboto" panose="02000000000000000000" pitchFamily="2" charset="0"/>
              </a:rPr>
              <a:t>Go and talk to a teacher to get help</a:t>
            </a:r>
          </a:p>
          <a:p>
            <a:pPr marL="493713" lvl="0" indent="-4937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latin typeface="Roboto" panose="02000000000000000000" pitchFamily="2" charset="0"/>
                <a:ea typeface="Roboto" panose="02000000000000000000" pitchFamily="2" charset="0"/>
              </a:rPr>
              <a:t>Ask them if they are okay</a:t>
            </a:r>
          </a:p>
          <a:p>
            <a:pPr marL="493713" lvl="0" indent="-4937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latin typeface="Roboto" panose="02000000000000000000" pitchFamily="2" charset="0"/>
                <a:ea typeface="Roboto" panose="02000000000000000000" pitchFamily="2" charset="0"/>
              </a:rPr>
              <a:t>Ask them if you can help them</a:t>
            </a:r>
          </a:p>
          <a:p>
            <a:pPr marL="493713" lvl="0" indent="-4937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latin typeface="Roboto" panose="02000000000000000000" pitchFamily="2" charset="0"/>
                <a:ea typeface="Roboto" panose="02000000000000000000" pitchFamily="2" charset="0"/>
              </a:rPr>
              <a:t>Tell them to go to a teacher for help</a:t>
            </a:r>
          </a:p>
          <a:p>
            <a:pPr marL="493713" lvl="0" indent="-4937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latin typeface="Roboto" panose="02000000000000000000" pitchFamily="2" charset="0"/>
                <a:ea typeface="Roboto" panose="02000000000000000000" pitchFamily="2" charset="0"/>
              </a:rPr>
              <a:t>Ask them to come and sit with you and your friends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AU" sz="3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EC3D93-D7AC-334E-85AF-0CF1E74AD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3" y="497074"/>
            <a:ext cx="3274686" cy="463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72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E09C8F-40BF-4E4C-A9F4-3CE3EB9B460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524" y="914400"/>
            <a:ext cx="2259965" cy="2514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3810CCC-4610-8B4E-8D5F-FFF92941F9AA}"/>
              </a:ext>
            </a:extLst>
          </p:cNvPr>
          <p:cNvSpPr/>
          <p:nvPr/>
        </p:nvSpPr>
        <p:spPr>
          <a:xfrm>
            <a:off x="2664263" y="1804242"/>
            <a:ext cx="747285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1200"/>
              </a:spcAft>
            </a:pPr>
            <a:r>
              <a:rPr lang="en-AU" sz="3200" dirty="0">
                <a:latin typeface="Roboto" panose="02000000000000000000" pitchFamily="2" charset="0"/>
                <a:ea typeface="Roboto" panose="02000000000000000000" pitchFamily="2" charset="0"/>
              </a:rPr>
              <a:t>We care about each other</a:t>
            </a:r>
          </a:p>
          <a:p>
            <a:pPr marL="228600">
              <a:spcAft>
                <a:spcPts val="1200"/>
              </a:spcAft>
            </a:pPr>
            <a:r>
              <a:rPr lang="en-AU" sz="3200" dirty="0">
                <a:latin typeface="Roboto" panose="02000000000000000000" pitchFamily="2" charset="0"/>
                <a:ea typeface="Roboto" panose="02000000000000000000" pitchFamily="2" charset="0"/>
              </a:rPr>
              <a:t>We take turns and share</a:t>
            </a:r>
          </a:p>
          <a:p>
            <a:pPr marL="228600">
              <a:spcAft>
                <a:spcPts val="1200"/>
              </a:spcAft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</a:rPr>
              <a:t>We speak nicely to each other</a:t>
            </a:r>
            <a:endParaRPr lang="en-AU" sz="3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>
              <a:spcAft>
                <a:spcPts val="1200"/>
              </a:spcAft>
            </a:pPr>
            <a:r>
              <a:rPr lang="en-AU" sz="3200" dirty="0">
                <a:latin typeface="Roboto" panose="02000000000000000000" pitchFamily="2" charset="0"/>
                <a:ea typeface="Roboto" panose="02000000000000000000" pitchFamily="2" charset="0"/>
              </a:rPr>
              <a:t>We help each other</a:t>
            </a:r>
          </a:p>
          <a:p>
            <a:pPr marL="228600">
              <a:spcAft>
                <a:spcPts val="1200"/>
              </a:spcAft>
            </a:pPr>
            <a:r>
              <a:rPr lang="en-AU" sz="3200" dirty="0">
                <a:latin typeface="Roboto" panose="02000000000000000000" pitchFamily="2" charset="0"/>
                <a:ea typeface="Roboto" panose="02000000000000000000" pitchFamily="2" charset="0"/>
              </a:rPr>
              <a:t>We listen to each other</a:t>
            </a:r>
          </a:p>
          <a:p>
            <a:pPr marL="228600">
              <a:spcAft>
                <a:spcPts val="1200"/>
              </a:spcAft>
            </a:pPr>
            <a:r>
              <a:rPr lang="en-AU" sz="3200" dirty="0">
                <a:latin typeface="Roboto" panose="02000000000000000000" pitchFamily="2" charset="0"/>
                <a:ea typeface="Roboto" panose="02000000000000000000" pitchFamily="2" charset="0"/>
              </a:rPr>
              <a:t>We ask people to join in if they are alone</a:t>
            </a:r>
            <a:endParaRPr lang="en-AU" sz="3200" dirty="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ADDA5D-2099-114B-AD3C-AE5A0E2FC042}"/>
              </a:ext>
            </a:extLst>
          </p:cNvPr>
          <p:cNvSpPr/>
          <p:nvPr/>
        </p:nvSpPr>
        <p:spPr>
          <a:xfrm>
            <a:off x="2401199" y="888710"/>
            <a:ext cx="74791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marR="173355">
              <a:spcAft>
                <a:spcPts val="0"/>
              </a:spcAft>
            </a:pPr>
            <a:r>
              <a:rPr lang="en-US" sz="3600" b="1" dirty="0">
                <a:solidFill>
                  <a:srgbClr val="E36C0A"/>
                </a:solidFill>
                <a:effectLst>
                  <a:outerShdw blurRad="63500" dist="50800" dir="10800000" sx="0" sy="0">
                    <a:srgbClr val="000000">
                      <a:alpha val="50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Times" pitchFamily="2" charset="0"/>
              </a:rPr>
              <a:t>In our Friendly School</a:t>
            </a:r>
            <a:endParaRPr lang="en-AU" sz="3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Aft>
                <a:spcPts val="0"/>
              </a:spcAft>
            </a:pPr>
            <a:endParaRPr lang="en-AU" sz="3600" dirty="0">
              <a:latin typeface="Roboto" panose="02000000000000000000" pitchFamily="2" charset="0"/>
              <a:ea typeface="Roboto" panose="02000000000000000000" pitchFamily="2" charset="0"/>
              <a:cs typeface="Arial Narrow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3F073D-CB62-D54B-8E69-EA8F64110A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9"/>
          <a:stretch/>
        </p:blipFill>
        <p:spPr>
          <a:xfrm>
            <a:off x="0" y="2287093"/>
            <a:ext cx="2095214" cy="292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81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aving out">
            <a:extLst>
              <a:ext uri="{FF2B5EF4-FFF2-40B4-BE49-F238E27FC236}">
                <a16:creationId xmlns:a16="http://schemas.microsoft.com/office/drawing/2014/main" id="{E700BD63-3327-684F-A4CB-D4EE6F3430F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383" y="1676834"/>
            <a:ext cx="1879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pushing">
            <a:extLst>
              <a:ext uri="{FF2B5EF4-FFF2-40B4-BE49-F238E27FC236}">
                <a16:creationId xmlns:a16="http://schemas.microsoft.com/office/drawing/2014/main" id="{AD1D03DC-92A9-E848-9C6A-A1375042F0A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944" y="3974871"/>
            <a:ext cx="22479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Box 100">
            <a:extLst>
              <a:ext uri="{FF2B5EF4-FFF2-40B4-BE49-F238E27FC236}">
                <a16:creationId xmlns:a16="http://schemas.microsoft.com/office/drawing/2014/main" id="{AAB1E006-30EC-994C-AB87-EEC21B3C5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2243" y="2685684"/>
            <a:ext cx="1714500" cy="65742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6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Not letting 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someone</a:t>
            </a:r>
            <a:r>
              <a:rPr lang="en-US" sz="16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join in</a:t>
            </a:r>
            <a:endParaRPr lang="en-AU" sz="1000" dirty="0"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 descr="rumours">
            <a:extLst>
              <a:ext uri="{FF2B5EF4-FFF2-40B4-BE49-F238E27FC236}">
                <a16:creationId xmlns:a16="http://schemas.microsoft.com/office/drawing/2014/main" id="{9F58ADF8-9F2E-F547-83A4-563FA25AAE5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740" y="1829269"/>
            <a:ext cx="2133600" cy="13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102">
            <a:extLst>
              <a:ext uri="{FF2B5EF4-FFF2-40B4-BE49-F238E27FC236}">
                <a16:creationId xmlns:a16="http://schemas.microsoft.com/office/drawing/2014/main" id="{1F141282-18EB-0B4D-B50A-E2FA3F143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465939"/>
            <a:ext cx="1600200" cy="87503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Saying mean things about someone</a:t>
            </a:r>
            <a:endParaRPr lang="en-AU" sz="1000" dirty="0"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Picture 8" descr="threatening">
            <a:extLst>
              <a:ext uri="{FF2B5EF4-FFF2-40B4-BE49-F238E27FC236}">
                <a16:creationId xmlns:a16="http://schemas.microsoft.com/office/drawing/2014/main" id="{84B62BDF-9405-2A41-A06E-B377369AECF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827" y="3780218"/>
            <a:ext cx="1638300" cy="166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Box 105">
            <a:extLst>
              <a:ext uri="{FF2B5EF4-FFF2-40B4-BE49-F238E27FC236}">
                <a16:creationId xmlns:a16="http://schemas.microsoft.com/office/drawing/2014/main" id="{163B250F-634F-7849-ACA6-B3DD6DDD1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034" y="4670117"/>
            <a:ext cx="1714500" cy="108902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Making someone feel scared or unhappy</a:t>
            </a:r>
            <a:endParaRPr lang="en-AU" sz="1000" dirty="0"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Text Box 106">
            <a:extLst>
              <a:ext uri="{FF2B5EF4-FFF2-40B4-BE49-F238E27FC236}">
                <a16:creationId xmlns:a16="http://schemas.microsoft.com/office/drawing/2014/main" id="{9B2652F1-5466-824F-919F-62EEBE1D4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056" y="4722900"/>
            <a:ext cx="1708150" cy="65742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Kicking, hitting or pushing someone</a:t>
            </a:r>
            <a:endParaRPr lang="en-AU" sz="1000" dirty="0"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88A1B2-C88B-5E4D-8BA0-B69A5EAD6693}"/>
              </a:ext>
            </a:extLst>
          </p:cNvPr>
          <p:cNvSpPr/>
          <p:nvPr/>
        </p:nvSpPr>
        <p:spPr>
          <a:xfrm>
            <a:off x="674571" y="858047"/>
            <a:ext cx="44759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AU" sz="3600" b="1" dirty="0">
                <a:solidFill>
                  <a:srgbClr val="9436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Unfriendly behaviour</a:t>
            </a:r>
            <a:endParaRPr lang="en-AU" sz="3600" dirty="0"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4" name="Picture 13" descr="making fun">
            <a:extLst>
              <a:ext uri="{FF2B5EF4-FFF2-40B4-BE49-F238E27FC236}">
                <a16:creationId xmlns:a16="http://schemas.microsoft.com/office/drawing/2014/main" id="{E84363C5-BEFA-7743-915C-B46B78563B1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80" y="1740369"/>
            <a:ext cx="1905000" cy="156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 Box 107">
            <a:extLst>
              <a:ext uri="{FF2B5EF4-FFF2-40B4-BE49-F238E27FC236}">
                <a16:creationId xmlns:a16="http://schemas.microsoft.com/office/drawing/2014/main" id="{BC8AF40A-4C20-BC4E-B5B8-B1E66A7CE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391" y="2903454"/>
            <a:ext cx="1828800" cy="9144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6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Teasing someone</a:t>
            </a:r>
            <a:endParaRPr lang="en-AU" sz="1000" dirty="0"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01600">
              <a:spcAft>
                <a:spcPts val="0"/>
              </a:spcAft>
            </a:pPr>
            <a:r>
              <a:rPr lang="en-US" sz="16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or calling them names</a:t>
            </a:r>
            <a:endParaRPr lang="en-AU" sz="1000" dirty="0"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024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3FFE11-2F3B-DC41-8AD8-F2167E50F0EB}"/>
              </a:ext>
            </a:extLst>
          </p:cNvPr>
          <p:cNvSpPr txBox="1"/>
          <p:nvPr/>
        </p:nvSpPr>
        <p:spPr>
          <a:xfrm>
            <a:off x="4991100" y="1659284"/>
            <a:ext cx="68579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63500" dist="50800" dir="10800000" sx="0" sy="0">
                    <a:srgbClr val="000000">
                      <a:alpha val="50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BULLYING</a:t>
            </a:r>
            <a:r>
              <a:rPr lang="en-AU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b="1" dirty="0">
                <a:effectLst>
                  <a:outerShdw blurRad="63500" dist="50800" dir="10800000" sx="0" sy="0">
                    <a:srgbClr val="000000">
                      <a:alpha val="50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is</a:t>
            </a:r>
            <a:endParaRPr lang="en-AU" sz="3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</a:rPr>
              <a:t>Being mean on purpose again and again to someone, making them feel upset or afraid and not able to stop it from happening</a:t>
            </a:r>
            <a:endParaRPr lang="en-AU" sz="3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C105F9-DBB5-DE46-A9C7-0626BC302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1" y="632919"/>
            <a:ext cx="3925811" cy="559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4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1F977A-8380-F840-B8AA-9BDE18DAA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304" y="393781"/>
            <a:ext cx="4283803" cy="60704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3A2D45-78E0-DF4D-A884-8E547EA47BC3}"/>
              </a:ext>
            </a:extLst>
          </p:cNvPr>
          <p:cNvSpPr/>
          <p:nvPr/>
        </p:nvSpPr>
        <p:spPr>
          <a:xfrm>
            <a:off x="4188692" y="739268"/>
            <a:ext cx="6096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90170" marR="173355">
              <a:spcAft>
                <a:spcPts val="0"/>
              </a:spcAft>
            </a:pPr>
            <a:r>
              <a:rPr lang="en-US" sz="1600" b="1" dirty="0">
                <a:solidFill>
                  <a:srgbClr val="365F91"/>
                </a:solidFill>
                <a:effectLst>
                  <a:outerShdw blurRad="63500" dist="50800" dir="10800000" sx="0" sy="0">
                    <a:srgbClr val="000000">
                      <a:alpha val="50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Times" pitchFamily="2" charset="0"/>
              </a:rPr>
              <a:t> </a:t>
            </a:r>
            <a:endParaRPr lang="en-AU" sz="1000" dirty="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90170" marR="173355">
              <a:spcAft>
                <a:spcPts val="0"/>
              </a:spcAft>
            </a:pPr>
            <a:r>
              <a:rPr lang="en-US" sz="1600" b="1" dirty="0">
                <a:solidFill>
                  <a:srgbClr val="365F91"/>
                </a:solidFill>
                <a:effectLst>
                  <a:outerShdw blurRad="63500" dist="50800" dir="10800000" sx="0" sy="0">
                    <a:srgbClr val="000000">
                      <a:alpha val="50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Times" pitchFamily="2" charset="0"/>
              </a:rPr>
              <a:t> </a:t>
            </a:r>
            <a:endParaRPr lang="en-AU" sz="1000" dirty="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90170" marR="173355">
              <a:spcAft>
                <a:spcPts val="0"/>
              </a:spcAft>
            </a:pPr>
            <a:r>
              <a:rPr lang="en-US" sz="2400" b="1" dirty="0">
                <a:solidFill>
                  <a:srgbClr val="365F91"/>
                </a:solidFill>
                <a:effectLst>
                  <a:outerShdw blurRad="63500" dist="50800" dir="10800000" sx="0" sy="0">
                    <a:srgbClr val="000000">
                      <a:alpha val="50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Times" pitchFamily="2" charset="0"/>
              </a:rPr>
              <a:t>Being UNFRIENDLY</a:t>
            </a:r>
            <a:endParaRPr lang="en-AU" sz="1000" dirty="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90170" marR="173355">
              <a:spcAft>
                <a:spcPts val="0"/>
              </a:spcAft>
            </a:pPr>
            <a:r>
              <a:rPr lang="en-US" sz="2400" spc="100" dirty="0">
                <a:solidFill>
                  <a:srgbClr val="212224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2" charset="0"/>
              </a:rPr>
              <a:t>Carelessly saying or doing something that hurts someone else </a:t>
            </a:r>
            <a:r>
              <a:rPr lang="en-US" sz="2400" b="1" spc="100" dirty="0">
                <a:solidFill>
                  <a:srgbClr val="2A2A2A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2" charset="0"/>
              </a:rPr>
              <a:t> </a:t>
            </a:r>
            <a:endParaRPr lang="en-AU" sz="2400" spc="100" dirty="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90170" marR="173355">
              <a:spcAft>
                <a:spcPts val="0"/>
              </a:spcAft>
            </a:pPr>
            <a:endParaRPr lang="en-AU" sz="10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DCFAED-914C-D642-AAA7-3B5A1A6803DA}"/>
              </a:ext>
            </a:extLst>
          </p:cNvPr>
          <p:cNvSpPr/>
          <p:nvPr/>
        </p:nvSpPr>
        <p:spPr>
          <a:xfrm>
            <a:off x="4188692" y="2601710"/>
            <a:ext cx="6096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90170" marR="173355">
              <a:spcAft>
                <a:spcPts val="0"/>
              </a:spcAft>
            </a:pPr>
            <a:r>
              <a:rPr lang="en-US" sz="1600" b="1" spc="-100" dirty="0">
                <a:solidFill>
                  <a:srgbClr val="2A2A2A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2" charset="0"/>
              </a:rPr>
              <a:t> </a:t>
            </a:r>
            <a:endParaRPr lang="en-AU" sz="1000" dirty="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90170" marR="173355">
              <a:spcAft>
                <a:spcPts val="0"/>
              </a:spcAft>
            </a:pPr>
            <a:r>
              <a:rPr lang="en-US" sz="2400" b="1" spc="100" dirty="0">
                <a:solidFill>
                  <a:srgbClr val="31849B"/>
                </a:solidFill>
                <a:effectLst>
                  <a:outerShdw blurRad="63500" dist="50800" dir="10800000" sx="0" sy="0">
                    <a:srgbClr val="000000">
                      <a:alpha val="50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Times" pitchFamily="2" charset="0"/>
              </a:rPr>
              <a:t>Being MEAN?</a:t>
            </a:r>
            <a:endParaRPr lang="en-AU" sz="1000" spc="100" dirty="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90170" marR="173355">
              <a:spcAft>
                <a:spcPts val="0"/>
              </a:spcAft>
            </a:pPr>
            <a:r>
              <a:rPr lang="en-US" sz="2400" spc="100" dirty="0">
                <a:solidFill>
                  <a:srgbClr val="2A2A2A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2" charset="0"/>
              </a:rPr>
              <a:t>Being mean on purpose to someone, making them feel upset or hurt</a:t>
            </a:r>
            <a:endParaRPr lang="en-AU" sz="2400" spc="100" dirty="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90170" marR="173355">
              <a:spcAft>
                <a:spcPts val="0"/>
              </a:spcAft>
            </a:pPr>
            <a:endParaRPr lang="en-AU" sz="1000" dirty="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79E9F2-5AEA-9745-AA74-5CAD915C2907}"/>
              </a:ext>
            </a:extLst>
          </p:cNvPr>
          <p:cNvSpPr/>
          <p:nvPr/>
        </p:nvSpPr>
        <p:spPr>
          <a:xfrm>
            <a:off x="4182499" y="4034435"/>
            <a:ext cx="630334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marR="173355">
              <a:spcAft>
                <a:spcPts val="0"/>
              </a:spcAft>
            </a:pPr>
            <a:r>
              <a:rPr lang="en-US" sz="1600" b="1" dirty="0">
                <a:solidFill>
                  <a:srgbClr val="943634"/>
                </a:solidFill>
                <a:effectLst>
                  <a:outerShdw blurRad="63500" dist="50800" dir="10800000" sx="0" sy="0">
                    <a:srgbClr val="000000">
                      <a:alpha val="50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Times" pitchFamily="2" charset="0"/>
              </a:rPr>
              <a:t> </a:t>
            </a:r>
            <a:endParaRPr lang="en-AU" sz="1000" dirty="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90170" marR="173355">
              <a:spcAft>
                <a:spcPts val="0"/>
              </a:spcAft>
            </a:pPr>
            <a:r>
              <a:rPr lang="en-US" sz="2400" b="1" spc="100" dirty="0">
                <a:solidFill>
                  <a:srgbClr val="943634"/>
                </a:solidFill>
                <a:effectLst>
                  <a:outerShdw blurRad="63500" dist="50800" dir="10800000" sx="0" sy="0">
                    <a:srgbClr val="000000">
                      <a:alpha val="50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Times" pitchFamily="2" charset="0"/>
              </a:rPr>
              <a:t>BULLYING?</a:t>
            </a:r>
            <a:endParaRPr lang="en-AU" sz="1000" spc="100" dirty="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90170" marR="173355">
              <a:spcAft>
                <a:spcPts val="0"/>
              </a:spcAft>
            </a:pPr>
            <a:r>
              <a:rPr lang="en-US" sz="2400" spc="100" dirty="0">
                <a:solidFill>
                  <a:srgbClr val="2A2A2A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2" charset="0"/>
              </a:rPr>
              <a:t>Being mean on purpose again and again to someone, making them feel upset or afraid and unable to stop it from happening</a:t>
            </a:r>
            <a:endParaRPr lang="en-AU" sz="2400" spc="100" dirty="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90170" marR="173355">
              <a:spcAft>
                <a:spcPts val="0"/>
              </a:spcAft>
            </a:pPr>
            <a:r>
              <a:rPr lang="en-US" dirty="0">
                <a:solidFill>
                  <a:srgbClr val="212224"/>
                </a:solidFill>
                <a:latin typeface="Roboto" panose="02000000000000000000" pitchFamily="2" charset="0"/>
                <a:ea typeface="Roboto" panose="02000000000000000000" pitchFamily="2" charset="0"/>
                <a:cs typeface="Times" pitchFamily="2" charset="0"/>
              </a:rPr>
              <a:t> </a:t>
            </a:r>
            <a:endParaRPr lang="en-AU" sz="10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making fun">
            <a:extLst>
              <a:ext uri="{FF2B5EF4-FFF2-40B4-BE49-F238E27FC236}">
                <a16:creationId xmlns:a16="http://schemas.microsoft.com/office/drawing/2014/main" id="{6BB0C261-FC93-CB49-B233-973B525BCE2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692" y="1717267"/>
            <a:ext cx="1281909" cy="1123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threatening">
            <a:extLst>
              <a:ext uri="{FF2B5EF4-FFF2-40B4-BE49-F238E27FC236}">
                <a16:creationId xmlns:a16="http://schemas.microsoft.com/office/drawing/2014/main" id="{51BFA3EA-87F3-F041-AFE5-6AFEF61D6E5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414" y="4547937"/>
            <a:ext cx="1393597" cy="1272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rumours">
            <a:extLst>
              <a:ext uri="{FF2B5EF4-FFF2-40B4-BE49-F238E27FC236}">
                <a16:creationId xmlns:a16="http://schemas.microsoft.com/office/drawing/2014/main" id="{378D1093-C164-444E-A315-B9B6942A483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465" y="3078775"/>
            <a:ext cx="1514592" cy="11233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9782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01BAD2-5EB4-3B4A-A0DA-E796B3FF4F9D}"/>
              </a:ext>
            </a:extLst>
          </p:cNvPr>
          <p:cNvSpPr/>
          <p:nvPr/>
        </p:nvSpPr>
        <p:spPr>
          <a:xfrm>
            <a:off x="4224675" y="1291849"/>
            <a:ext cx="424818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3200" b="1" dirty="0">
                <a:latin typeface="Roboto" panose="02000000000000000000" pitchFamily="2" charset="0"/>
                <a:ea typeface="Roboto" panose="02000000000000000000" pitchFamily="2" charset="0"/>
              </a:rPr>
              <a:t>Try to stay calm</a:t>
            </a:r>
            <a:endParaRPr lang="en-AU" sz="3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71450" lvl="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3200" b="1" dirty="0">
                <a:latin typeface="Roboto" panose="02000000000000000000" pitchFamily="2" charset="0"/>
                <a:ea typeface="Roboto" panose="02000000000000000000" pitchFamily="2" charset="0"/>
              </a:rPr>
              <a:t>Walk away</a:t>
            </a:r>
            <a:r>
              <a:rPr lang="en-AU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marL="171450" lvl="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3200" b="1" dirty="0">
                <a:latin typeface="Roboto" panose="02000000000000000000" pitchFamily="2" charset="0"/>
                <a:ea typeface="Roboto" panose="02000000000000000000" pitchFamily="2" charset="0"/>
              </a:rPr>
              <a:t>Ignore it</a:t>
            </a:r>
            <a:r>
              <a:rPr lang="en-AU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marL="171450" lvl="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3200" b="1" dirty="0">
                <a:latin typeface="Roboto" panose="02000000000000000000" pitchFamily="2" charset="0"/>
                <a:ea typeface="Roboto" panose="02000000000000000000" pitchFamily="2" charset="0"/>
              </a:rPr>
              <a:t>Say ‘stop’</a:t>
            </a:r>
            <a:r>
              <a:rPr lang="en-AU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marL="171450" lvl="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3200" b="1" dirty="0">
                <a:latin typeface="Roboto" panose="02000000000000000000" pitchFamily="2" charset="0"/>
                <a:ea typeface="Roboto" panose="02000000000000000000" pitchFamily="2" charset="0"/>
              </a:rPr>
              <a:t>Talk about it</a:t>
            </a:r>
            <a:endParaRPr lang="en-AU" sz="3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C3F44B-E6BC-924B-8C84-3B4EF6202C9A}"/>
              </a:ext>
            </a:extLst>
          </p:cNvPr>
          <p:cNvSpPr/>
          <p:nvPr/>
        </p:nvSpPr>
        <p:spPr>
          <a:xfrm>
            <a:off x="411864" y="593156"/>
            <a:ext cx="8533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AU" sz="3600" b="1" dirty="0">
                <a:solidFill>
                  <a:schemeClr val="accent4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If you are bullied face to face: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FD9386-BAE2-FB49-81C1-BB544C7E7315}"/>
              </a:ext>
            </a:extLst>
          </p:cNvPr>
          <p:cNvSpPr/>
          <p:nvPr/>
        </p:nvSpPr>
        <p:spPr>
          <a:xfrm>
            <a:off x="5510798" y="4510518"/>
            <a:ext cx="6357749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AU" sz="3600" b="1" dirty="0">
                <a:solidFill>
                  <a:schemeClr val="accent4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If the bullying doesn’t stop find a teacher or adult and ask for help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B5400A-3489-1444-9AD7-17279ACFA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3062"/>
            <a:ext cx="3913749" cy="520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32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458A5C-8DB0-DA48-82A7-87F345CB9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596" y="256830"/>
            <a:ext cx="4511276" cy="638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3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14C8C1-50BA-9047-8DD0-0A5C26B5F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446" y="0"/>
            <a:ext cx="4848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87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14F3AC5-3931-4A4C-9288-D8E797918D29}"/>
              </a:ext>
            </a:extLst>
          </p:cNvPr>
          <p:cNvGrpSpPr/>
          <p:nvPr/>
        </p:nvGrpSpPr>
        <p:grpSpPr>
          <a:xfrm>
            <a:off x="421105" y="1700693"/>
            <a:ext cx="10395284" cy="3821801"/>
            <a:chOff x="487834" y="7926277"/>
            <a:chExt cx="3336268" cy="117586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42B37E9-19F9-BF4B-A672-8CA7C8254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82788" y="8450883"/>
              <a:ext cx="309541" cy="341610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54D2A0E-780C-4C42-9224-8ACCA079AD45}"/>
                </a:ext>
              </a:extLst>
            </p:cNvPr>
            <p:cNvSpPr/>
            <p:nvPr/>
          </p:nvSpPr>
          <p:spPr>
            <a:xfrm>
              <a:off x="1994070" y="8352603"/>
              <a:ext cx="504058" cy="47705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70FC66A-CF4D-5A48-9641-604EBBDFFA7E}"/>
                </a:ext>
              </a:extLst>
            </p:cNvPr>
            <p:cNvSpPr/>
            <p:nvPr/>
          </p:nvSpPr>
          <p:spPr>
            <a:xfrm>
              <a:off x="2413984" y="7935703"/>
              <a:ext cx="498483" cy="48878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5637FE-F229-5440-AF85-58C441B73F2C}"/>
                </a:ext>
              </a:extLst>
            </p:cNvPr>
            <p:cNvSpPr txBox="1"/>
            <p:nvPr/>
          </p:nvSpPr>
          <p:spPr>
            <a:xfrm>
              <a:off x="2326628" y="8062782"/>
              <a:ext cx="673194" cy="160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Home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7AD9C22-40B3-4243-9FB3-2D0DD9A23AA6}"/>
                </a:ext>
              </a:extLst>
            </p:cNvPr>
            <p:cNvSpPr/>
            <p:nvPr/>
          </p:nvSpPr>
          <p:spPr>
            <a:xfrm>
              <a:off x="1530141" y="7926277"/>
              <a:ext cx="498483" cy="49214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7F51CC0-AC1B-6F4A-A626-274BCE7A418C}"/>
                </a:ext>
              </a:extLst>
            </p:cNvPr>
            <p:cNvSpPr txBox="1"/>
            <p:nvPr/>
          </p:nvSpPr>
          <p:spPr>
            <a:xfrm>
              <a:off x="1443824" y="8035242"/>
              <a:ext cx="673194" cy="160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School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BB6FD98-8BF2-CF4B-9496-1ACAF25610E3}"/>
                </a:ext>
              </a:extLst>
            </p:cNvPr>
            <p:cNvSpPr/>
            <p:nvPr/>
          </p:nvSpPr>
          <p:spPr>
            <a:xfrm>
              <a:off x="1227748" y="8494952"/>
              <a:ext cx="504058" cy="50366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326AD74-448D-EF40-910B-56D8C7541D16}"/>
                </a:ext>
              </a:extLst>
            </p:cNvPr>
            <p:cNvSpPr txBox="1"/>
            <p:nvPr/>
          </p:nvSpPr>
          <p:spPr>
            <a:xfrm>
              <a:off x="1129455" y="8614367"/>
              <a:ext cx="673194" cy="160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Sport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63FE243-9E7E-F94E-B85A-B187A1134DCC}"/>
                </a:ext>
              </a:extLst>
            </p:cNvPr>
            <p:cNvSpPr/>
            <p:nvPr/>
          </p:nvSpPr>
          <p:spPr>
            <a:xfrm>
              <a:off x="2594349" y="8589790"/>
              <a:ext cx="522227" cy="5123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F0CAE5F-0965-A248-97C1-DC9E3761D88A}"/>
                </a:ext>
              </a:extLst>
            </p:cNvPr>
            <p:cNvSpPr txBox="1"/>
            <p:nvPr/>
          </p:nvSpPr>
          <p:spPr>
            <a:xfrm>
              <a:off x="2535797" y="8730552"/>
              <a:ext cx="673194" cy="160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Bus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0FB685B-F274-D54C-A301-BA8686DB78F3}"/>
                </a:ext>
              </a:extLst>
            </p:cNvPr>
            <p:cNvSpPr txBox="1"/>
            <p:nvPr/>
          </p:nvSpPr>
          <p:spPr>
            <a:xfrm>
              <a:off x="2740173" y="7926277"/>
              <a:ext cx="673194" cy="160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Mum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5BC1DBC-ED19-AB40-9713-E04EFD84BA58}"/>
                </a:ext>
              </a:extLst>
            </p:cNvPr>
            <p:cNvSpPr txBox="1"/>
            <p:nvPr/>
          </p:nvSpPr>
          <p:spPr>
            <a:xfrm>
              <a:off x="2733771" y="8166535"/>
              <a:ext cx="673194" cy="160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Dad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F3DBE9A-2659-A84E-9C0A-B550474C1AA5}"/>
                </a:ext>
              </a:extLst>
            </p:cNvPr>
            <p:cNvSpPr txBox="1"/>
            <p:nvPr/>
          </p:nvSpPr>
          <p:spPr>
            <a:xfrm>
              <a:off x="818592" y="7927627"/>
              <a:ext cx="730427" cy="160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Miss Brown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8763C23-631D-0144-B718-762F31F04D94}"/>
                </a:ext>
              </a:extLst>
            </p:cNvPr>
            <p:cNvSpPr txBox="1"/>
            <p:nvPr/>
          </p:nvSpPr>
          <p:spPr>
            <a:xfrm>
              <a:off x="809153" y="8133255"/>
              <a:ext cx="730427" cy="160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Mr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White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67221E8-0FD2-2B4F-A7BC-05254C95ECCB}"/>
                </a:ext>
              </a:extLst>
            </p:cNvPr>
            <p:cNvSpPr txBox="1"/>
            <p:nvPr/>
          </p:nvSpPr>
          <p:spPr>
            <a:xfrm>
              <a:off x="487834" y="8641702"/>
              <a:ext cx="830452" cy="160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Mr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Coach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A635C02-FAA1-D844-9E80-0089CF4164CD}"/>
                </a:ext>
              </a:extLst>
            </p:cNvPr>
            <p:cNvSpPr txBox="1"/>
            <p:nvPr/>
          </p:nvSpPr>
          <p:spPr>
            <a:xfrm>
              <a:off x="2993650" y="8575691"/>
              <a:ext cx="830452" cy="160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Roboto" panose="02000000000000000000" pitchFamily="2" charset="0"/>
                  <a:ea typeface="Roboto" panose="02000000000000000000" pitchFamily="2" charset="0"/>
                </a:rPr>
                <a:t>Mrs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</a:rPr>
                <a:t> Driver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8EDA2F7-DF7A-4C46-ACCF-358ABEA1CF4E}"/>
              </a:ext>
            </a:extLst>
          </p:cNvPr>
          <p:cNvSpPr txBox="1"/>
          <p:nvPr/>
        </p:nvSpPr>
        <p:spPr>
          <a:xfrm>
            <a:off x="874558" y="769722"/>
            <a:ext cx="3643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Komika Text" panose="02000000000000000000" pitchFamily="2" charset="77"/>
              </a:rPr>
              <a:t>Who can I talk to?</a:t>
            </a:r>
          </a:p>
        </p:txBody>
      </p:sp>
    </p:spTree>
    <p:extLst>
      <p:ext uri="{BB962C8B-B14F-4D97-AF65-F5344CB8AC3E}">
        <p14:creationId xmlns:p14="http://schemas.microsoft.com/office/powerpoint/2010/main" val="139815975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EAE0B9DBAF5449B1734CC818497B97" ma:contentTypeVersion="7" ma:contentTypeDescription="Create a new document." ma:contentTypeScope="" ma:versionID="7310ec15d65078a974ffea00b395a723">
  <xsd:schema xmlns:xsd="http://www.w3.org/2001/XMLSchema" xmlns:xs="http://www.w3.org/2001/XMLSchema" xmlns:p="http://schemas.microsoft.com/office/2006/metadata/properties" xmlns:ns2="186e52f8-9712-4868-abd9-15cc5f14a6e7" xmlns:ns3="ac554202-5e8f-4bbb-a6aa-c9853d51abe4" targetNamespace="http://schemas.microsoft.com/office/2006/metadata/properties" ma:root="true" ma:fieldsID="fea0a4aca3be5602256e606d31caaa81" ns2:_="" ns3:_="">
    <xsd:import namespace="186e52f8-9712-4868-abd9-15cc5f14a6e7"/>
    <xsd:import namespace="ac554202-5e8f-4bbb-a6aa-c9853d51abe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6e52f8-9712-4868-abd9-15cc5f14a6e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554202-5e8f-4bbb-a6aa-c9853d51ab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CAA653-7C09-4F3C-9284-A8F91EF5C2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6e52f8-9712-4868-abd9-15cc5f14a6e7"/>
    <ds:schemaRef ds:uri="ac554202-5e8f-4bbb-a6aa-c9853d51abe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2FCEB61-A929-499A-8803-4A5214B33C81}">
  <ds:schemaRefs>
    <ds:schemaRef ds:uri="http://schemas.microsoft.com/office/2006/metadata/properties"/>
    <ds:schemaRef ds:uri="http://schemas.microsoft.com/office/2006/documentManagement/types"/>
    <ds:schemaRef ds:uri="ac554202-5e8f-4bbb-a6aa-c9853d51abe4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186e52f8-9712-4868-abd9-15cc5f14a6e7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ADCA5EE-F431-40FA-805E-2825EC69C29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1026</TotalTime>
  <Words>748</Words>
  <Application>Microsoft Office PowerPoint</Application>
  <PresentationFormat>Widescreen</PresentationFormat>
  <Paragraphs>102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Komika Text</vt:lpstr>
      <vt:lpstr>Roboto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Cristin Taylor</dc:creator>
  <cp:lastModifiedBy>Anneliese Hopkins</cp:lastModifiedBy>
  <cp:revision>50</cp:revision>
  <dcterms:created xsi:type="dcterms:W3CDTF">2018-09-03T00:58:17Z</dcterms:created>
  <dcterms:modified xsi:type="dcterms:W3CDTF">2021-12-09T07:06:14Z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0x01010014EAE0B9DBAF5449B1734CC818497B97</vt:lpwstr>
  </property>
</Properties>
</file>